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9" r:id="rId2"/>
    <p:sldId id="289" r:id="rId3"/>
    <p:sldId id="297" r:id="rId4"/>
    <p:sldId id="298" r:id="rId5"/>
    <p:sldId id="299" r:id="rId6"/>
    <p:sldId id="261" r:id="rId7"/>
    <p:sldId id="300" r:id="rId8"/>
    <p:sldId id="301" r:id="rId9"/>
    <p:sldId id="290" r:id="rId10"/>
    <p:sldId id="292" r:id="rId11"/>
    <p:sldId id="294" r:id="rId12"/>
    <p:sldId id="293" r:id="rId13"/>
    <p:sldId id="30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79CC93D-E52E-4D84-901B-11D7331DD495}">
          <p14:sldIdLst>
            <p14:sldId id="259"/>
            <p14:sldId id="289"/>
            <p14:sldId id="297"/>
            <p14:sldId id="298"/>
            <p14:sldId id="299"/>
            <p14:sldId id="261"/>
            <p14:sldId id="300"/>
            <p14:sldId id="301"/>
            <p14:sldId id="290"/>
            <p14:sldId id="292"/>
            <p14:sldId id="294"/>
            <p14:sldId id="293"/>
            <p14:sldId id="30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74" autoAdjust="0"/>
    <p:restoredTop sz="99100" autoAdjust="0"/>
  </p:normalViewPr>
  <p:slideViewPr>
    <p:cSldViewPr>
      <p:cViewPr>
        <p:scale>
          <a:sx n="105" d="100"/>
          <a:sy n="105" d="100"/>
        </p:scale>
        <p:origin x="-91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FDC75-7F73-4A4A-A77C-09AADF00E0EA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226BF-1F13-42D3-80DC-373E7ADD1EB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8118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EF76B-3757-4A0B-AF93-28494465C1DD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93FD4-8F83-4EF7-AC3F-0DC0388986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42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This template can be used as a starter file for presenting training materials in a group setting.</a:t>
            </a:r>
          </a:p>
          <a:p>
            <a:endParaRPr lang="en-US" dirty="0" smtClean="0"/>
          </a:p>
          <a:p>
            <a:pPr lvl="0"/>
            <a:r>
              <a:rPr lang="en-US" sz="1200" b="1" dirty="0" smtClean="0"/>
              <a:t>Sections</a:t>
            </a:r>
            <a:endParaRPr lang="en-US" sz="1200" b="0" dirty="0" smtClean="0"/>
          </a:p>
          <a:p>
            <a:pPr lvl="0"/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Sections can help to organize your slides or facilitate collaboration between multiple authors. On the </a:t>
            </a:r>
            <a:r>
              <a:rPr lang="en-US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Home</a:t>
            </a: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tab under </a:t>
            </a:r>
            <a:r>
              <a:rPr lang="en-US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Slides</a:t>
            </a: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click </a:t>
            </a:r>
            <a:r>
              <a:rPr lang="en-US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Section</a:t>
            </a: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Add Section</a:t>
            </a:r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endParaRPr lang="en-US" sz="1200" b="1" dirty="0" smtClean="0"/>
          </a:p>
          <a:p>
            <a:pPr lvl="0"/>
            <a:r>
              <a:rPr lang="en-US" sz="1200" b="1" dirty="0" smtClean="0"/>
              <a:t>Notes</a:t>
            </a:r>
          </a:p>
          <a:p>
            <a:pPr lvl="0"/>
            <a:r>
              <a:rPr lang="en-US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 the Notes pane for delivery notes or to provide additional details for the audience. You can see these notes in Presenter View during your presentation. </a:t>
            </a:r>
          </a:p>
          <a:p>
            <a:pPr lvl="0"/>
            <a:r>
              <a:rPr lang="en-US" sz="1200" dirty="0" smtClean="0"/>
              <a:t>Keep in mind the font size (important for accessibility, visibility, videotaping, and online production)</a:t>
            </a:r>
          </a:p>
          <a:p>
            <a:pPr lvl="0"/>
            <a:endParaRPr lang="en-US" sz="1200" dirty="0" smtClean="0"/>
          </a:p>
          <a:p>
            <a:pPr lvl="0">
              <a:buFontTx/>
              <a:buNone/>
            </a:pPr>
            <a:r>
              <a:rPr lang="en-US" sz="1200" b="1" dirty="0" smtClean="0"/>
              <a:t>Coordinated colors </a:t>
            </a:r>
          </a:p>
          <a:p>
            <a:pPr lvl="0">
              <a:buFontTx/>
              <a:buNone/>
            </a:pPr>
            <a:r>
              <a:rPr lang="en-US" sz="1200" dirty="0" smtClean="0"/>
              <a:t>Pay particular attention to the graphs, charts, and text boxes.</a:t>
            </a:r>
            <a:r>
              <a:rPr lang="en-US" sz="1200" baseline="0" dirty="0" smtClean="0"/>
              <a:t> </a:t>
            </a:r>
            <a:endParaRPr lang="en-US" sz="1200" dirty="0" smtClean="0"/>
          </a:p>
          <a:p>
            <a:pPr lvl="0"/>
            <a:r>
              <a:rPr lang="en-US" sz="1200" dirty="0" smtClean="0"/>
              <a:t>Consider that attendees will print in black and white or </a:t>
            </a:r>
            <a:r>
              <a:rPr lang="en-US" sz="1200" dirty="0" err="1" smtClean="0"/>
              <a:t>grayscale</a:t>
            </a:r>
            <a:r>
              <a:rPr lang="en-US" sz="1200" dirty="0" smtClean="0"/>
              <a:t>. Run a test print to make sure your colors work when printed in pure black and white and </a:t>
            </a:r>
            <a:r>
              <a:rPr lang="en-US" sz="1200" dirty="0" err="1" smtClean="0"/>
              <a:t>grayscale</a:t>
            </a:r>
            <a:r>
              <a:rPr lang="en-US" sz="1200" dirty="0" smtClean="0"/>
              <a:t>.</a:t>
            </a:r>
          </a:p>
          <a:p>
            <a:pPr lvl="0">
              <a:buFontTx/>
              <a:buNone/>
            </a:pPr>
            <a:endParaRPr lang="en-US" sz="1200" dirty="0" smtClean="0"/>
          </a:p>
          <a:p>
            <a:pPr lvl="0">
              <a:buFontTx/>
              <a:buNone/>
            </a:pPr>
            <a:r>
              <a:rPr lang="en-US" sz="1200" b="1" dirty="0" smtClean="0"/>
              <a:t>Graphics, tables, and graphs</a:t>
            </a:r>
          </a:p>
          <a:p>
            <a:pPr lvl="0"/>
            <a:r>
              <a:rPr lang="en-US" sz="1200" dirty="0" smtClean="0"/>
              <a:t>Keep it simple: If possible, use consistent, non-distracting styles and colors.</a:t>
            </a:r>
          </a:p>
          <a:p>
            <a:pPr lvl="0"/>
            <a:r>
              <a:rPr lang="en-US" sz="1200" dirty="0" smtClean="0"/>
              <a:t>Label all graphs and tables.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smtClean="0">
              <a:ea typeface="ＭＳ Ｐゴシック" pitchFamily="34" charset="-128"/>
            </a:endParaRPr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011345F-EEB7-4C08-B355-0642F3B5AD44}" type="slidenum">
              <a:rPr lang="hu-HU" sz="1200" b="0" i="0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3</a:t>
            </a:fld>
            <a:endParaRPr lang="hu-HU" sz="1200" b="0" i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smtClean="0">
              <a:ea typeface="ＭＳ Ｐゴシック" pitchFamily="34" charset="-128"/>
            </a:endParaRPr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011345F-EEB7-4C08-B355-0642F3B5AD44}" type="slidenum">
              <a:rPr lang="hu-HU" sz="1200" b="0" i="0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4</a:t>
            </a:fld>
            <a:endParaRPr lang="hu-HU" sz="1200" b="0" i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smtClean="0">
              <a:ea typeface="ＭＳ Ｐゴシック" pitchFamily="34" charset="-128"/>
            </a:endParaRPr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011345F-EEB7-4C08-B355-0642F3B5AD44}" type="slidenum">
              <a:rPr lang="hu-HU" sz="1200" b="0" i="0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5</a:t>
            </a:fld>
            <a:endParaRPr lang="hu-HU" sz="1200" b="0" i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Give a brief overview of the presentation.</a:t>
            </a:r>
            <a:r>
              <a:rPr lang="en-US" baseline="0" dirty="0" smtClean="0"/>
              <a:t> D</a:t>
            </a:r>
            <a:r>
              <a:rPr lang="en-US" dirty="0" smtClean="0"/>
              <a:t>escribe the major focus of the presentation and why it is important.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Introduce each of the major topics.</a:t>
            </a:r>
          </a:p>
          <a:p>
            <a:r>
              <a:rPr lang="en-US" dirty="0" smtClean="0"/>
              <a:t>To provide a road map for the audience, you</a:t>
            </a:r>
            <a:r>
              <a:rPr lang="en-US" baseline="0" dirty="0" smtClean="0"/>
              <a:t> can </a:t>
            </a:r>
            <a:r>
              <a:rPr lang="en-US" dirty="0" smtClean="0"/>
              <a:t>repeat this Overview slide throughout the presentation, highlighting the particular topic you will discuss next.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smtClean="0">
              <a:ea typeface="ＭＳ Ｐゴシック" pitchFamily="34" charset="-128"/>
            </a:endParaRPr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011345F-EEB7-4C08-B355-0642F3B5AD44}" type="slidenum">
              <a:rPr lang="hu-HU" sz="1200" b="0" i="0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7</a:t>
            </a:fld>
            <a:endParaRPr lang="hu-HU" sz="1200" b="0" i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smtClean="0">
              <a:ea typeface="ＭＳ Ｐゴシック" pitchFamily="34" charset="-128"/>
            </a:endParaRPr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011345F-EEB7-4C08-B355-0642F3B5AD44}" type="slidenum">
              <a:rPr lang="hu-HU" sz="1200" b="0" i="0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8</a:t>
            </a:fld>
            <a:endParaRPr lang="hu-HU" sz="1200" b="0" i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smtClean="0">
              <a:ea typeface="ＭＳ Ｐゴシック" pitchFamily="34" charset="-128"/>
            </a:endParaRPr>
          </a:p>
        </p:txBody>
      </p:sp>
      <p:sp>
        <p:nvSpPr>
          <p:cNvPr id="31748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AC39450C-B6CF-4539-863B-782776A3B3CB}" type="slidenum">
              <a:rPr lang="hu-HU" sz="1200" b="0" i="0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9</a:t>
            </a:fld>
            <a:endParaRPr lang="hu-HU" sz="1200" b="0" i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smtClean="0">
              <a:ea typeface="ＭＳ Ｐゴシック" pitchFamily="34" charset="-128"/>
            </a:endParaRPr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i="1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011345F-EEB7-4C08-B355-0642F3B5AD44}" type="slidenum">
              <a:rPr lang="hu-HU" sz="1200" b="0" i="0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10</a:t>
            </a:fld>
            <a:endParaRPr lang="hu-HU" sz="1200" b="0" i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hu-HU" smtClean="0"/>
              <a:t>2016.08.08.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744132-E3C2-4D06-A28D-5209CB0D3538}" type="slidenum">
              <a:rPr lang="hu-HU" smtClean="0"/>
              <a:pPr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3696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6490E-9714-4459-8E83-D57A61F844C7}" type="datetimeFigureOut">
              <a:rPr lang="hu-HU" smtClean="0"/>
              <a:t>2016.09.15.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87FF9-42D0-4358-86C7-F4F5CB347CD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74051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Cím és tábláz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áblázat helye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hu-HU" noProof="0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E9974-01FB-4686-A7D2-19723211E33C}" type="datetime1">
              <a:rPr lang="hu-HU"/>
              <a:pPr>
                <a:defRPr/>
              </a:pPr>
              <a:t>2016.09.15.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Dr. </a:t>
            </a:r>
            <a:r>
              <a:rPr lang="hu-HU" err="1"/>
              <a:t>Kökényesi</a:t>
            </a:r>
            <a:r>
              <a:rPr lang="hu-HU"/>
              <a:t> Antal bv. altábornagy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26853-50E3-4B51-9080-A7530A1E1C25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8166151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n-US" smtClean="0"/>
              <a:pPr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  <p:sldLayoutId id="2147483664" r:id="rId13"/>
    <p:sldLayoutId id="2147483665" r:id="rId14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3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jpeg"/><Relationship Id="rId3" Type="http://schemas.openxmlformats.org/officeDocument/2006/relationships/hyperlink" Target="http://www.police.hu/" TargetMode="External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3.jpeg"/><Relationship Id="rId10" Type="http://schemas.openxmlformats.org/officeDocument/2006/relationships/image" Target="../media/image29.png"/><Relationship Id="rId4" Type="http://schemas.openxmlformats.org/officeDocument/2006/relationships/image" Target="../media/image23.jpeg"/><Relationship Id="rId9" Type="http://schemas.openxmlformats.org/officeDocument/2006/relationships/image" Target="../media/image28.png"/><Relationship Id="rId14" Type="http://schemas.openxmlformats.org/officeDocument/2006/relationships/hyperlink" Target="http://www.google.hu/url?sa=i&amp;rct=j&amp;q=&amp;esrc=s&amp;frm=1&amp;source=images&amp;cd=&amp;cad=rja&amp;uact=8&amp;ved=0ahUKEwjlg_3dzrPKAhXBcRQKHZJDBUYQjRwIBw&amp;url=http://www.polgarorseg.net/&amp;bvm=bv.112064104,d.bGg&amp;psig=AFQjCNEw-uDyPJ4VelSaSZKrBrEcuzBQLQ&amp;ust=1453215159702817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2286000"/>
            <a:ext cx="7247024" cy="1470025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A Büntetés-végrehajtási Szervezet helyzete és aktuális feladatai</a:t>
            </a:r>
            <a:endParaRPr lang="hu-H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endParaRPr lang="hu-HU" sz="2400" dirty="0">
              <a:latin typeface="+mn-lt"/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91000" y="457200"/>
            <a:ext cx="1447800" cy="142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9789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500856" y="152400"/>
            <a:ext cx="7929562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hu-HU" sz="34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Szervezeti felépítés</a:t>
            </a:r>
            <a:endParaRPr lang="hu-HU" sz="34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867400"/>
            <a:ext cx="706437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Footer Placeholder 5"/>
          <p:cNvSpPr txBox="1">
            <a:spLocks noGrp="1"/>
          </p:cNvSpPr>
          <p:nvPr/>
        </p:nvSpPr>
        <p:spPr bwMode="auto">
          <a:xfrm>
            <a:off x="3276600" y="616585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u-HU" sz="120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2411760" y="1628800"/>
            <a:ext cx="432048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Belügyminisztérium</a:t>
            </a: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2533197" y="4600292"/>
            <a:ext cx="4248472" cy="66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endParaRPr lang="hu-HU" sz="2400" b="1" dirty="0">
              <a:solidFill>
                <a:srgbClr val="8064A2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Szövegdoboz 22"/>
          <p:cNvSpPr txBox="1"/>
          <p:nvPr/>
        </p:nvSpPr>
        <p:spPr>
          <a:xfrm>
            <a:off x="2411760" y="2780928"/>
            <a:ext cx="4332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Büntetés-végrehajtás Országos Parancsnoksága </a:t>
            </a:r>
          </a:p>
          <a:p>
            <a:endParaRPr lang="hu-HU" sz="24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1691680" y="3964796"/>
            <a:ext cx="5760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Intézetek (29)</a:t>
            </a:r>
          </a:p>
          <a:p>
            <a:pPr algn="ctr"/>
            <a:endParaRPr lang="hu-HU" sz="24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algn="ctr"/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Intézmények (4)</a:t>
            </a:r>
          </a:p>
          <a:p>
            <a:pPr algn="ctr"/>
            <a:endParaRPr lang="hu-HU" sz="24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algn="ctr"/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Gazdasági társaságok (12)</a:t>
            </a:r>
          </a:p>
        </p:txBody>
      </p:sp>
    </p:spTree>
    <p:extLst>
      <p:ext uri="{BB962C8B-B14F-4D97-AF65-F5344CB8AC3E}">
        <p14:creationId xmlns:p14="http://schemas.microsoft.com/office/powerpoint/2010/main" val="23277494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0" y="260648"/>
            <a:ext cx="57606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Feladataink I.</a:t>
            </a:r>
          </a:p>
        </p:txBody>
      </p:sp>
      <p:sp>
        <p:nvSpPr>
          <p:cNvPr id="5" name="Footer Placeholder 5"/>
          <p:cNvSpPr txBox="1">
            <a:spLocks noGrp="1"/>
          </p:cNvSpPr>
          <p:nvPr/>
        </p:nvSpPr>
        <p:spPr bwMode="auto">
          <a:xfrm>
            <a:off x="3276600" y="616585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u-HU" sz="120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85800" y="1752600"/>
            <a:ext cx="42672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Büntetések és intézkedések: 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Előzetes letartóztatás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Szabadságvesztés 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Elzárás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Kényszergyógykezelés 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Ideiglenes kényszergyógyítás 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defRPr/>
            </a:pPr>
            <a:endParaRPr lang="hu-HU" sz="2400" b="1" dirty="0" smtClean="0">
              <a:solidFill>
                <a:srgbClr val="8064A2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endParaRPr lang="hu-HU" sz="2000" b="1" dirty="0">
              <a:solidFill>
                <a:srgbClr val="5279B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533197" y="4600292"/>
            <a:ext cx="4248472" cy="66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endParaRPr lang="hu-HU" sz="2400" b="1" dirty="0">
              <a:solidFill>
                <a:srgbClr val="8064A2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691" y="1964292"/>
            <a:ext cx="3979956" cy="2652556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867400"/>
            <a:ext cx="706437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0641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0" y="260648"/>
            <a:ext cx="57606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Feladataink II.</a:t>
            </a:r>
          </a:p>
        </p:txBody>
      </p:sp>
      <p:sp>
        <p:nvSpPr>
          <p:cNvPr id="5" name="Footer Placeholder 5"/>
          <p:cNvSpPr txBox="1">
            <a:spLocks noGrp="1"/>
          </p:cNvSpPr>
          <p:nvPr/>
        </p:nvSpPr>
        <p:spPr bwMode="auto">
          <a:xfrm>
            <a:off x="3284984" y="6248399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u-HU" sz="120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29890" y="2852936"/>
            <a:ext cx="4374157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Pártfogó felügyelet</a:t>
            </a:r>
          </a:p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buNone/>
              <a:defRPr/>
            </a:pPr>
            <a:endParaRPr lang="hu-HU" sz="24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Foglalkoztatás</a:t>
            </a:r>
          </a:p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buNone/>
              <a:defRPr/>
            </a:pPr>
            <a:endParaRPr lang="hu-HU" sz="24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-  munkáltatás</a:t>
            </a:r>
          </a:p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-  oktatás</a:t>
            </a:r>
          </a:p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-  szabadidős tevékenység</a:t>
            </a:r>
          </a:p>
          <a:p>
            <a:pPr marL="0" indent="0" eaLnBrk="1" hangingPunct="1"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   koordinálása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800" b="1" dirty="0" smtClean="0">
                <a:solidFill>
                  <a:srgbClr val="8064A2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800" b="1" dirty="0" smtClean="0">
                <a:solidFill>
                  <a:srgbClr val="8064A2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hu-HU" sz="2800" b="1" dirty="0">
              <a:solidFill>
                <a:srgbClr val="5279B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http://eletunk.com/wp-content/uploads/2014/10/home_ico_4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28298" y="1412776"/>
            <a:ext cx="2727564" cy="231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077072"/>
            <a:ext cx="3199903" cy="2399927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62" y="484485"/>
            <a:ext cx="706437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59773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4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Kiemelt </a:t>
            </a: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feladatok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815503" y="2736874"/>
            <a:ext cx="4328807" cy="369332"/>
          </a:xfrm>
          <a:prstGeom prst="rect">
            <a:avLst/>
          </a:prstGeom>
          <a:solidFill>
            <a:srgbClr val="D0D8E8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pitchFamily="34" charset="0"/>
              <a:buChar char="•"/>
            </a:pPr>
            <a:r>
              <a:rPr lang="hu-H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Határzárral kapcsolatos feladatok</a:t>
            </a:r>
            <a:endParaRPr lang="hu-H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6" name="Szövegdoboz 3"/>
          <p:cNvSpPr txBox="1"/>
          <p:nvPr/>
        </p:nvSpPr>
        <p:spPr>
          <a:xfrm>
            <a:off x="815503" y="2057400"/>
            <a:ext cx="2520280" cy="369332"/>
          </a:xfrm>
          <a:prstGeom prst="rect">
            <a:avLst/>
          </a:prstGeom>
          <a:solidFill>
            <a:srgbClr val="D0D8E8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pitchFamily="34" charset="0"/>
              <a:buChar char="•"/>
            </a:pPr>
            <a:r>
              <a:rPr lang="hu-H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Férőhelybővítés</a:t>
            </a:r>
            <a:endParaRPr lang="hu-H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7" name="Szövegdoboz 3"/>
          <p:cNvSpPr txBox="1"/>
          <p:nvPr/>
        </p:nvSpPr>
        <p:spPr>
          <a:xfrm>
            <a:off x="823609" y="1447802"/>
            <a:ext cx="4343398" cy="369332"/>
          </a:xfrm>
          <a:prstGeom prst="rect">
            <a:avLst/>
          </a:prstGeom>
          <a:solidFill>
            <a:srgbClr val="D0D8E8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pitchFamily="34" charset="0"/>
              <a:buChar char="•"/>
            </a:pPr>
            <a:r>
              <a:rPr lang="hu-HU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Belső ellátás, önfenntartó </a:t>
            </a:r>
            <a:r>
              <a:rPr lang="hu-H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börtönök </a:t>
            </a:r>
            <a:endParaRPr lang="hu-H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57200"/>
            <a:ext cx="706437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pinter.tamas\AppData\Local\Microsoft\Windows\Temporary Internet Files\Content.Outlook\OAXMEVOD\20150920_12161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5503" y="3657600"/>
            <a:ext cx="4436533" cy="24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657601"/>
            <a:ext cx="3505200" cy="2518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0" y="260648"/>
            <a:ext cx="57606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hu-HU" sz="34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	Személyi </a:t>
            </a: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állomány </a:t>
            </a:r>
            <a:r>
              <a:rPr lang="hu-H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hu-HU" sz="20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976172" y="3581400"/>
            <a:ext cx="5571554" cy="2722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Személyi állomány: 8423 fő </a:t>
            </a:r>
          </a:p>
          <a:p>
            <a:pPr marL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000" i="1" dirty="0" err="1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Feltöltöttségi</a:t>
            </a: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mutató: 96,4%</a:t>
            </a:r>
          </a:p>
          <a:p>
            <a:pPr marL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Tiszti jogviszony: 1138 fő → 12,8 %</a:t>
            </a:r>
          </a:p>
          <a:p>
            <a:pPr marL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Tiszthelyettesi jogviszony: 5704 fő → 67,7 %</a:t>
            </a:r>
          </a:p>
          <a:p>
            <a:pPr marL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Közalkalmazotti jogviszony: 1134 fő → 13,4 %</a:t>
            </a:r>
          </a:p>
          <a:p>
            <a:pPr marL="0" indent="0" algn="ctr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endParaRPr lang="hu-HU" sz="2400" b="1" dirty="0">
              <a:solidFill>
                <a:srgbClr val="5279B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971600" y="1772816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2015. évi XLII. tv.</a:t>
            </a:r>
          </a:p>
          <a:p>
            <a:pPr fontAlgn="base">
              <a:spcAft>
                <a:spcPct val="0"/>
              </a:spcAft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(hatályos: 2015. július 1.) 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020" y="1700808"/>
            <a:ext cx="3707085" cy="247139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791200"/>
            <a:ext cx="7064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3553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91680" y="260648"/>
            <a:ext cx="57606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</a:t>
            </a:r>
            <a:r>
              <a:rPr lang="hu-HU" sz="34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Személyi </a:t>
            </a: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állomány képzése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46196" y="1520798"/>
            <a:ext cx="388843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Személyi állomány képzése</a:t>
            </a:r>
          </a:p>
          <a:p>
            <a:pPr marL="0" eaLnBrk="1" hangingPunct="1"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moduláris rendszerű szakképzés</a:t>
            </a:r>
          </a:p>
          <a:p>
            <a:pPr marL="0" indent="0" eaLnBrk="1" hangingPunct="1">
              <a:buClr>
                <a:prstClr val="black"/>
              </a:buClr>
              <a:buNone/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alapfokú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27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hét (5 hét gyakorlat)</a:t>
            </a:r>
            <a:endParaRPr lang="hu-HU" sz="16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marL="0" indent="0" eaLnBrk="1" hangingPunct="1">
              <a:buClr>
                <a:prstClr val="black"/>
              </a:buClr>
              <a:buNone/>
              <a:defRPr/>
            </a:pPr>
            <a:r>
              <a:rPr lang="hu-HU" sz="16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középfokú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15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hét (10 hét gyakorlat) </a:t>
            </a:r>
            <a:endParaRPr lang="hu-HU" sz="16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marL="0" indent="0" eaLnBrk="1" hangingPunct="1">
              <a:buClr>
                <a:prstClr val="black"/>
              </a:buClr>
              <a:buNone/>
              <a:defRPr/>
            </a:pPr>
            <a:r>
              <a:rPr lang="hu-HU" sz="16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 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felsőfokú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23 </a:t>
            </a:r>
            <a:r>
              <a:rPr lang="hu-HU" sz="16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hét (7 hét gyakorlat)</a:t>
            </a:r>
            <a:endParaRPr lang="hu-HU" sz="16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marL="0" eaLnBrk="1" hangingPunct="1"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rendészeti szakvizsga</a:t>
            </a:r>
          </a:p>
          <a:p>
            <a:pPr marL="0" eaLnBrk="1" hangingPunct="1"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Nemzeti Közszolgálati Egyetem, rendészeti igazgatás szak, büntetés-végrehajtás szakirány</a:t>
            </a:r>
          </a:p>
          <a:p>
            <a:pPr marL="0" eaLnBrk="1" hangingPunct="1"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rendészeti vezetőképzés</a:t>
            </a:r>
          </a:p>
          <a:p>
            <a:pPr marL="0" eaLnBrk="1" hangingPunct="1"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rendészeti mestervezető képzés</a:t>
            </a:r>
          </a:p>
          <a:p>
            <a:pPr marL="0" eaLnBrk="1" hangingPunct="1">
              <a:buClr>
                <a:prstClr val="black"/>
              </a:buClr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tréningek</a:t>
            </a:r>
          </a:p>
          <a:p>
            <a:pPr marL="0" indent="0" eaLnBrk="1" hangingPunct="1">
              <a:buClr>
                <a:prstClr val="black"/>
              </a:buClr>
              <a:buNone/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Személyi állomány rehabilitációja 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Clr>
                <a:prstClr val="black"/>
              </a:buClr>
              <a:buNone/>
              <a:defRPr/>
            </a:pPr>
            <a:endParaRPr lang="hu-HU" sz="20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28" y="1412766"/>
            <a:ext cx="3510675" cy="1872228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18" y="3626904"/>
            <a:ext cx="2249725" cy="2614776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4499" y="5890842"/>
            <a:ext cx="7016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11754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8"/>
          <p:cNvSpPr>
            <a:spLocks noGrp="1" noChangeArrowheads="1"/>
          </p:cNvSpPr>
          <p:nvPr>
            <p:ph type="title"/>
          </p:nvPr>
        </p:nvSpPr>
        <p:spPr>
          <a:xfrm>
            <a:off x="1000125" y="116632"/>
            <a:ext cx="7872413" cy="1152128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Az elítéltek megoszlása </a:t>
            </a:r>
            <a:r>
              <a:rPr lang="hu-HU" sz="20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végrehajtási </a:t>
            </a: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fokozatok szerint</a:t>
            </a:r>
            <a:b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</a:br>
            <a:r>
              <a:rPr lang="hu-HU" sz="20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(2016. szeptember 1.)</a:t>
            </a:r>
          </a:p>
        </p:txBody>
      </p:sp>
      <p:graphicFrame>
        <p:nvGraphicFramePr>
          <p:cNvPr id="2" name="Tábláza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641623"/>
              </p:ext>
            </p:extLst>
          </p:nvPr>
        </p:nvGraphicFramePr>
        <p:xfrm>
          <a:off x="685800" y="1371600"/>
          <a:ext cx="4283968" cy="5033144"/>
        </p:xfrm>
        <a:graphic>
          <a:graphicData uri="http://schemas.openxmlformats.org/drawingml/2006/table">
            <a:tbl>
              <a:tblPr/>
              <a:tblGrid>
                <a:gridCol w="272586"/>
                <a:gridCol w="646129"/>
                <a:gridCol w="1224952"/>
                <a:gridCol w="1224952"/>
                <a:gridCol w="915349"/>
              </a:tblGrid>
              <a:tr h="2840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Összesen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Férfi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Nő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513962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Felnőtt korúak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Fegyház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 </a:t>
                      </a:r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4 363 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4 123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240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527487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Börtön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7 765 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7 168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597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541012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Fogház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1 199       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1 117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82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86911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Összesen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13 327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12 408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919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04606">
                <a:tc gridSpan="2">
                  <a:txBody>
                    <a:bodyPr/>
                    <a:lstStyle/>
                    <a:p>
                      <a:pPr algn="ctr" fontAlgn="ctr"/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93 %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7 %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84032">
                <a:tc gridSpan="5">
                  <a:txBody>
                    <a:bodyPr/>
                    <a:lstStyle/>
                    <a:p>
                      <a:pPr algn="ctr" fontAlgn="ctr"/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</a:tr>
              <a:tr h="284032">
                <a:tc gridSpan="2">
                  <a:txBody>
                    <a:bodyPr/>
                    <a:lstStyle/>
                    <a:p>
                      <a:pPr algn="ctr" fontAlgn="ctr"/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Összesen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Férfi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Nő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50043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Fiatalkorúak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Börtön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116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110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6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635690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Fogház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99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96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3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86911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Összesen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215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206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9</a:t>
                      </a:r>
                      <a:endParaRPr lang="hu-HU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840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u-H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u-H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96 %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u-HU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4 %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094" y="1371600"/>
            <a:ext cx="39527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094" y="4038600"/>
            <a:ext cx="3952700" cy="2431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399" y="381000"/>
            <a:ext cx="706437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7179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4438" y="116632"/>
            <a:ext cx="7929562" cy="108012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hu-HU" sz="28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Az életfogytig tartó szabadságvesztést töltők</a:t>
            </a:r>
            <a:br>
              <a:rPr lang="hu-HU" sz="28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</a:br>
            <a:r>
              <a:rPr lang="hu-HU" sz="28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(2016. szeptember 1. )</a:t>
            </a:r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69074"/>
              </p:ext>
            </p:extLst>
          </p:nvPr>
        </p:nvGraphicFramePr>
        <p:xfrm>
          <a:off x="1475656" y="1412776"/>
          <a:ext cx="6096000" cy="148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Felülvizsgálható életfogytiglan</a:t>
                      </a:r>
                      <a:endParaRPr lang="hu-H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Jogerős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280 fő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Nem jogerős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10 fő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Összesen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290 fő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ábláza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506978"/>
              </p:ext>
            </p:extLst>
          </p:nvPr>
        </p:nvGraphicFramePr>
        <p:xfrm>
          <a:off x="1475656" y="3933056"/>
          <a:ext cx="6096000" cy="148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hu-H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Tényleges életfogytiglan</a:t>
                      </a:r>
                      <a:endParaRPr lang="hu-H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Jogerős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48 fő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Nem jogerős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3 fő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Összesen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51 fő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5867400"/>
            <a:ext cx="706438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568750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267744" y="260648"/>
            <a:ext cx="511256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Fejlesztések</a:t>
            </a:r>
            <a:r>
              <a:rPr lang="hu-HU" sz="2000" b="1" dirty="0" smtClean="0">
                <a:solidFill>
                  <a:schemeClr val="accent4">
                    <a:lumMod val="75000"/>
                  </a:schemeClr>
                </a:solidFill>
                <a:latin typeface="BlairMdITC TT Medium"/>
              </a:rPr>
              <a:t/>
            </a:r>
            <a:br>
              <a:rPr lang="hu-HU" sz="2000" b="1" dirty="0" smtClean="0">
                <a:solidFill>
                  <a:schemeClr val="accent4">
                    <a:lumMod val="75000"/>
                  </a:schemeClr>
                </a:solidFill>
                <a:latin typeface="BlairMdITC TT Medium"/>
              </a:rPr>
            </a:br>
            <a:endParaRPr lang="hu-HU" sz="20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ekerekített téglalap 12"/>
          <p:cNvSpPr/>
          <p:nvPr/>
        </p:nvSpPr>
        <p:spPr>
          <a:xfrm>
            <a:off x="3419872" y="1151888"/>
            <a:ext cx="2520280" cy="908960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  <a:spcAft>
                <a:spcPct val="0"/>
              </a:spcAft>
              <a:buClr>
                <a:prstClr val="black"/>
              </a:buClr>
              <a:defRPr/>
            </a:pPr>
            <a:r>
              <a:rPr lang="hu-HU" sz="2800" b="1" dirty="0" smtClean="0">
                <a:solidFill>
                  <a:srgbClr val="8064A2">
                    <a:lumMod val="75000"/>
                  </a:srgbClr>
                </a:solidFill>
                <a:latin typeface="Times New Roman" pitchFamily="18" charset="0"/>
                <a:ea typeface="ＭＳ Ｐゴシック" charset="-128"/>
                <a:cs typeface="Times New Roman" pitchFamily="18" charset="0"/>
              </a:rPr>
              <a:t>2019-ig</a:t>
            </a:r>
          </a:p>
        </p:txBody>
      </p:sp>
      <p:graphicFrame>
        <p:nvGraphicFramePr>
          <p:cNvPr id="10" name="Tábláza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235327"/>
              </p:ext>
            </p:extLst>
          </p:nvPr>
        </p:nvGraphicFramePr>
        <p:xfrm>
          <a:off x="1776028" y="2348880"/>
          <a:ext cx="6096000" cy="148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1000 férőhelyes börtön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b="1" dirty="0" smtClean="0">
                          <a:latin typeface="Times New Roman" pitchFamily="18" charset="0"/>
                          <a:cs typeface="Times New Roman" pitchFamily="18" charset="0"/>
                        </a:rPr>
                        <a:t>1 db</a:t>
                      </a:r>
                      <a:endParaRPr lang="hu-H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500 férőhelyes börtön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b="1" dirty="0" smtClean="0">
                          <a:latin typeface="Times New Roman" pitchFamily="18" charset="0"/>
                          <a:cs typeface="Times New Roman" pitchFamily="18" charset="0"/>
                        </a:rPr>
                        <a:t>8 db</a:t>
                      </a:r>
                      <a:endParaRPr lang="hu-H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+ belső átalakítások, fejlesztések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u-HU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Összesen: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u-HU" dirty="0" smtClean="0">
                          <a:latin typeface="Times New Roman" pitchFamily="18" charset="0"/>
                          <a:cs typeface="Times New Roman" pitchFamily="18" charset="0"/>
                        </a:rPr>
                        <a:t>6000 új férőhely</a:t>
                      </a:r>
                      <a:endParaRPr lang="hu-H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 descr="C:\Users\pinter.tamas\AppData\Local\Microsoft\Windows\Temporary Internet Files\Content.Outlook\9BXY5NWA\4_MG_515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59" y="4005064"/>
            <a:ext cx="3780951" cy="251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inter.tamas\AppData\Local\Microsoft\Windows\Temporary Internet Files\Content.Outlook\9BXY5NWA\6_MG_190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45004" y="4005064"/>
            <a:ext cx="3781074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381000"/>
            <a:ext cx="706438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12915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zövegdoboz 10"/>
          <p:cNvSpPr txBox="1">
            <a:spLocks noChangeArrowheads="1"/>
          </p:cNvSpPr>
          <p:nvPr/>
        </p:nvSpPr>
        <p:spPr bwMode="auto">
          <a:xfrm>
            <a:off x="857250" y="2000250"/>
            <a:ext cx="7215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u-HU" dirty="0"/>
          </a:p>
        </p:txBody>
      </p:sp>
      <p:sp>
        <p:nvSpPr>
          <p:cNvPr id="13" name="Cím 4"/>
          <p:cNvSpPr txBox="1">
            <a:spLocks/>
          </p:cNvSpPr>
          <p:nvPr/>
        </p:nvSpPr>
        <p:spPr>
          <a:xfrm>
            <a:off x="467544" y="260648"/>
            <a:ext cx="7355160" cy="777875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hu-HU" sz="3400" i="1" dirty="0" smtClean="0">
                <a:solidFill>
                  <a:schemeClr val="accent1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  </a:t>
            </a:r>
            <a:r>
              <a:rPr lang="hu-HU" sz="3400" i="1" dirty="0" smtClean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Együttműködés</a:t>
            </a: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05650" y="370012"/>
            <a:ext cx="706438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nvsz.hu/sites/default/files/vedett/polic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397" y="2279128"/>
            <a:ext cx="1428750" cy="47625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397" y="3362334"/>
            <a:ext cx="1428750" cy="47625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421" y="2819780"/>
            <a:ext cx="1428750" cy="47625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50" y="3888649"/>
            <a:ext cx="943105" cy="96018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130" y="4901082"/>
            <a:ext cx="834102" cy="85010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19" name="Téglalap 18"/>
          <p:cNvSpPr/>
          <p:nvPr/>
        </p:nvSpPr>
        <p:spPr>
          <a:xfrm>
            <a:off x="6228184" y="2400446"/>
            <a:ext cx="2160240" cy="44594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dirty="0" smtClean="0">
                <a:latin typeface="Times New Roman" pitchFamily="18" charset="0"/>
                <a:cs typeface="Times New Roman" pitchFamily="18" charset="0"/>
              </a:rPr>
              <a:t>Civil szervezetek</a:t>
            </a:r>
            <a:endParaRPr lang="hu-H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églalap 19"/>
          <p:cNvSpPr/>
          <p:nvPr/>
        </p:nvSpPr>
        <p:spPr>
          <a:xfrm>
            <a:off x="6228184" y="3156131"/>
            <a:ext cx="2160240" cy="44594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dirty="0" smtClean="0">
                <a:latin typeface="Times New Roman" pitchFamily="18" charset="0"/>
                <a:cs typeface="Times New Roman" pitchFamily="18" charset="0"/>
              </a:rPr>
              <a:t>Egyházak</a:t>
            </a:r>
            <a:endParaRPr lang="hu-H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églalap 20"/>
          <p:cNvSpPr/>
          <p:nvPr/>
        </p:nvSpPr>
        <p:spPr>
          <a:xfrm>
            <a:off x="6205567" y="3941254"/>
            <a:ext cx="2182857" cy="70219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dirty="0" smtClean="0">
                <a:latin typeface="Times New Roman" pitchFamily="18" charset="0"/>
                <a:cs typeface="Times New Roman" pitchFamily="18" charset="0"/>
              </a:rPr>
              <a:t>Oktatási intézmények</a:t>
            </a:r>
            <a:endParaRPr lang="hu-H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15854" y="2414445"/>
            <a:ext cx="1548234" cy="68186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96917" y="3108119"/>
            <a:ext cx="979357" cy="858004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367" y="4759090"/>
            <a:ext cx="1794264" cy="7365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29037" y="5533054"/>
            <a:ext cx="858924" cy="846280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sp>
        <p:nvSpPr>
          <p:cNvPr id="3" name="Szövegdoboz 2"/>
          <p:cNvSpPr txBox="1"/>
          <p:nvPr/>
        </p:nvSpPr>
        <p:spPr>
          <a:xfrm>
            <a:off x="758652" y="1556792"/>
            <a:ext cx="2160240" cy="369332"/>
          </a:xfrm>
          <a:prstGeom prst="rect">
            <a:avLst/>
          </a:prstGeom>
          <a:solidFill>
            <a:srgbClr val="D0D8E8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Társszervek</a:t>
            </a:r>
            <a:endParaRPr lang="hu-H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275857" y="1556792"/>
            <a:ext cx="2520280" cy="646331"/>
          </a:xfrm>
          <a:prstGeom prst="rect">
            <a:avLst/>
          </a:prstGeom>
          <a:solidFill>
            <a:srgbClr val="D0D8E8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Igazságszolgáltatási és kormányzati szervek</a:t>
            </a:r>
            <a:endParaRPr lang="hu-H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6205567" y="1556792"/>
            <a:ext cx="2081411" cy="369332"/>
          </a:xfrm>
          <a:prstGeom prst="rect">
            <a:avLst/>
          </a:prstGeom>
          <a:solidFill>
            <a:srgbClr val="D0D8E8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NGO-k</a:t>
            </a:r>
            <a:endParaRPr lang="hu-H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Egyenes összekötő nyíllal 6"/>
          <p:cNvCxnSpPr/>
          <p:nvPr/>
        </p:nvCxnSpPr>
        <p:spPr>
          <a:xfrm flipH="1">
            <a:off x="2117163" y="1038523"/>
            <a:ext cx="616533" cy="43204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gyenes összekötő nyíllal 22"/>
          <p:cNvCxnSpPr/>
          <p:nvPr/>
        </p:nvCxnSpPr>
        <p:spPr>
          <a:xfrm>
            <a:off x="4535997" y="1065337"/>
            <a:ext cx="0" cy="43204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gyenes összekötő nyíllal 25"/>
          <p:cNvCxnSpPr/>
          <p:nvPr/>
        </p:nvCxnSpPr>
        <p:spPr>
          <a:xfrm>
            <a:off x="6444208" y="1038523"/>
            <a:ext cx="576064" cy="43204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Kép 27"/>
          <p:cNvPicPr/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29427" y="3993986"/>
            <a:ext cx="2058145" cy="7495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 descr="http://www.polgarorseg.net/img/opszemblema.jp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41" y="5772866"/>
            <a:ext cx="1292226" cy="86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58453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3804" y="1106488"/>
            <a:ext cx="1425575" cy="1403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Szövegdoboz 4"/>
          <p:cNvSpPr txBox="1"/>
          <p:nvPr/>
        </p:nvSpPr>
        <p:spPr>
          <a:xfrm>
            <a:off x="661988" y="3242036"/>
            <a:ext cx="7820025" cy="1542550"/>
          </a:xfrm>
          <a:prstGeom prst="roundRect">
            <a:avLst/>
          </a:prstGeom>
          <a:noFill/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lvl="1" algn="ctr">
              <a:spcBef>
                <a:spcPct val="0"/>
              </a:spcBef>
              <a:defRPr/>
            </a:pPr>
            <a:endParaRPr lang="hu-HU" sz="2800" b="1" dirty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ook Antiqua" pitchFamily="18" charset="0"/>
              <a:cs typeface="Times New Roman" pitchFamily="18" charset="0"/>
            </a:endParaRP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hu-HU" sz="3400" i="1" dirty="0">
                <a:ln w="1841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Köszönöm a figyelmet!</a:t>
            </a:r>
            <a:endParaRPr lang="en-US" sz="3400" i="1" dirty="0">
              <a:ln w="1841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lvl="1" algn="ctr">
              <a:spcBef>
                <a:spcPct val="0"/>
              </a:spcBef>
              <a:defRPr/>
            </a:pPr>
            <a:endParaRPr lang="hu-HU" sz="2600" b="1" dirty="0">
              <a:solidFill>
                <a:prstClr val="black">
                  <a:lumMod val="95000"/>
                  <a:lumOff val="5000"/>
                </a:prst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45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heme/theme1.xml><?xml version="1.0" encoding="utf-8"?>
<a:theme xmlns:a="http://schemas.openxmlformats.org/drawingml/2006/main" name="Training New Employe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 New Employees.potx</Template>
  <TotalTime>0</TotalTime>
  <Words>548</Words>
  <Application>Microsoft Office PowerPoint</Application>
  <PresentationFormat>Diavetítés a képernyőre (4:3 oldalarány)</PresentationFormat>
  <Paragraphs>160</Paragraphs>
  <Slides>13</Slides>
  <Notes>10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4" baseType="lpstr">
      <vt:lpstr>Training New Employees</vt:lpstr>
      <vt:lpstr>A Büntetés-végrehajtási Szervezet helyzete és aktuális feladatai</vt:lpstr>
      <vt:lpstr>PowerPoint bemutató</vt:lpstr>
      <vt:lpstr>PowerPoint bemutató</vt:lpstr>
      <vt:lpstr>PowerPoint bemutató</vt:lpstr>
      <vt:lpstr>PowerPoint bemutató</vt:lpstr>
      <vt:lpstr>Kiemelt feladatok</vt:lpstr>
      <vt:lpstr>PowerPoint bemutató</vt:lpstr>
      <vt:lpstr>PowerPoint bemutató</vt:lpstr>
      <vt:lpstr>Az elítéltek megoszlása végrehajtási fokozatok szerint (2016. szeptember 1.)</vt:lpstr>
      <vt:lpstr>Az életfogytig tartó szabadságvesztést töltők (2016. szeptember 1. )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2010-02-01T21:33:28Z</dcterms:created>
  <dcterms:modified xsi:type="dcterms:W3CDTF">2016-09-15T11:17:26Z</dcterms:modified>
</cp:coreProperties>
</file>